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0" r:id="rId5"/>
    <p:sldId id="259" r:id="rId6"/>
    <p:sldId id="261" r:id="rId7"/>
    <p:sldId id="262" r:id="rId8"/>
    <p:sldId id="264" r:id="rId9"/>
    <p:sldId id="263"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0" d="100"/>
          <a:sy n="110" d="100"/>
        </p:scale>
        <p:origin x="1644"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666989B5-A938-468C-816E-2713C93B9BED}" type="datetimeFigureOut">
              <a:rPr lang="en-GB" smtClean="0"/>
              <a:pPr/>
              <a:t>06/05/2015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7B36206-3D43-470B-99F3-6FF8409B8F25}"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66989B5-A938-468C-816E-2713C93B9BED}" type="datetimeFigureOut">
              <a:rPr lang="en-GB" smtClean="0"/>
              <a:pPr/>
              <a:t>06/05/2015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7B36206-3D43-470B-99F3-6FF8409B8F25}"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66989B5-A938-468C-816E-2713C93B9BED}" type="datetimeFigureOut">
              <a:rPr lang="en-GB" smtClean="0"/>
              <a:pPr/>
              <a:t>06/05/2015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7B36206-3D43-470B-99F3-6FF8409B8F25}"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66989B5-A938-468C-816E-2713C93B9BED}" type="datetimeFigureOut">
              <a:rPr lang="en-GB" smtClean="0"/>
              <a:pPr/>
              <a:t>06/05/2015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7B36206-3D43-470B-99F3-6FF8409B8F25}"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66989B5-A938-468C-816E-2713C93B9BED}" type="datetimeFigureOut">
              <a:rPr lang="en-GB" smtClean="0"/>
              <a:pPr/>
              <a:t>06/05/2015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7B36206-3D43-470B-99F3-6FF8409B8F25}"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666989B5-A938-468C-816E-2713C93B9BED}" type="datetimeFigureOut">
              <a:rPr lang="en-GB" smtClean="0"/>
              <a:pPr/>
              <a:t>06/05/2015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7B36206-3D43-470B-99F3-6FF8409B8F25}"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666989B5-A938-468C-816E-2713C93B9BED}" type="datetimeFigureOut">
              <a:rPr lang="en-GB" smtClean="0"/>
              <a:pPr/>
              <a:t>06/05/2015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67B36206-3D43-470B-99F3-6FF8409B8F25}"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666989B5-A938-468C-816E-2713C93B9BED}" type="datetimeFigureOut">
              <a:rPr lang="en-GB" smtClean="0"/>
              <a:pPr/>
              <a:t>06/05/2015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67B36206-3D43-470B-99F3-6FF8409B8F25}"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66989B5-A938-468C-816E-2713C93B9BED}" type="datetimeFigureOut">
              <a:rPr lang="en-GB" smtClean="0"/>
              <a:pPr/>
              <a:t>06/05/2015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67B36206-3D43-470B-99F3-6FF8409B8F25}"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66989B5-A938-468C-816E-2713C93B9BED}" type="datetimeFigureOut">
              <a:rPr lang="en-GB" smtClean="0"/>
              <a:pPr/>
              <a:t>06/05/2015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7B36206-3D43-470B-99F3-6FF8409B8F25}"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66989B5-A938-468C-816E-2713C93B9BED}" type="datetimeFigureOut">
              <a:rPr lang="en-GB" smtClean="0"/>
              <a:pPr/>
              <a:t>06/05/2015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7B36206-3D43-470B-99F3-6FF8409B8F25}"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66989B5-A938-468C-816E-2713C93B9BED}" type="datetimeFigureOut">
              <a:rPr lang="en-GB" smtClean="0"/>
              <a:pPr/>
              <a:t>06/05/2015</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7B36206-3D43-470B-99F3-6FF8409B8F25}"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GB" b="1" dirty="0" smtClean="0"/>
              <a:t>Welcome!!</a:t>
            </a:r>
            <a:r>
              <a:rPr lang="en-GB" dirty="0" smtClean="0"/>
              <a:t/>
            </a:r>
            <a:br>
              <a:rPr lang="en-GB" dirty="0" smtClean="0"/>
            </a:br>
            <a:r>
              <a:rPr lang="en-GB" dirty="0" smtClean="0"/>
              <a:t/>
            </a:r>
            <a:br>
              <a:rPr lang="en-GB" dirty="0" smtClean="0"/>
            </a:br>
            <a:r>
              <a:rPr lang="en-GB" dirty="0" smtClean="0"/>
              <a:t>Managing Anxiety</a:t>
            </a:r>
            <a:br>
              <a:rPr lang="en-GB" dirty="0" smtClean="0"/>
            </a:br>
            <a:r>
              <a:rPr lang="en-GB" dirty="0" err="1" smtClean="0"/>
              <a:t>SkyCast</a:t>
            </a:r>
            <a:endParaRPr lang="en-GB" dirty="0"/>
          </a:p>
        </p:txBody>
      </p:sp>
      <p:sp>
        <p:nvSpPr>
          <p:cNvPr id="3" name="Rounded Rectangle 2"/>
          <p:cNvSpPr/>
          <p:nvPr/>
        </p:nvSpPr>
        <p:spPr>
          <a:xfrm>
            <a:off x="323528" y="332656"/>
            <a:ext cx="8496944" cy="6192688"/>
          </a:xfrm>
          <a:prstGeom prst="roundRect">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26" name="Picture 2" descr="I:\Allie\SKYCASTS\skycasts_logo_blue.png"/>
          <p:cNvPicPr>
            <a:picLocks noChangeAspect="1" noChangeArrowheads="1"/>
          </p:cNvPicPr>
          <p:nvPr/>
        </p:nvPicPr>
        <p:blipFill>
          <a:blip r:embed="rId2" cstate="print"/>
          <a:srcRect/>
          <a:stretch>
            <a:fillRect/>
          </a:stretch>
        </p:blipFill>
        <p:spPr bwMode="auto">
          <a:xfrm>
            <a:off x="182575" y="5445224"/>
            <a:ext cx="1653121" cy="1373362"/>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a:xfrm>
            <a:off x="323528" y="332656"/>
            <a:ext cx="8496944" cy="6192688"/>
          </a:xfrm>
          <a:prstGeom prst="roundRect">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 name="Picture 2" descr="I:\Allie\SKYCASTS\skycasts_logo_blue.png"/>
          <p:cNvPicPr>
            <a:picLocks noChangeAspect="1" noChangeArrowheads="1"/>
          </p:cNvPicPr>
          <p:nvPr/>
        </p:nvPicPr>
        <p:blipFill>
          <a:blip r:embed="rId2" cstate="print"/>
          <a:srcRect/>
          <a:stretch>
            <a:fillRect/>
          </a:stretch>
        </p:blipFill>
        <p:spPr bwMode="auto">
          <a:xfrm>
            <a:off x="182575" y="5445224"/>
            <a:ext cx="1653121" cy="1373362"/>
          </a:xfrm>
          <a:prstGeom prst="rect">
            <a:avLst/>
          </a:prstGeom>
          <a:noFill/>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68526" y="1124744"/>
            <a:ext cx="3718916" cy="4883424"/>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Up Arrow 3"/>
          <p:cNvSpPr/>
          <p:nvPr/>
        </p:nvSpPr>
        <p:spPr>
          <a:xfrm rot="5400000">
            <a:off x="7524328" y="2924944"/>
            <a:ext cx="648072" cy="1512168"/>
          </a:xfrm>
          <a:prstGeom prst="upArrow">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Left Arrow 4"/>
          <p:cNvSpPr/>
          <p:nvPr/>
        </p:nvSpPr>
        <p:spPr>
          <a:xfrm>
            <a:off x="899592" y="1556792"/>
            <a:ext cx="2088232" cy="648072"/>
          </a:xfrm>
          <a:prstGeom prst="leftArrow">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Left Arrow 6"/>
          <p:cNvSpPr/>
          <p:nvPr/>
        </p:nvSpPr>
        <p:spPr>
          <a:xfrm>
            <a:off x="827584" y="4797152"/>
            <a:ext cx="2088232" cy="648072"/>
          </a:xfrm>
          <a:prstGeom prst="leftArrow">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ounded Rectangle 7"/>
          <p:cNvSpPr/>
          <p:nvPr/>
        </p:nvSpPr>
        <p:spPr>
          <a:xfrm>
            <a:off x="323528" y="332656"/>
            <a:ext cx="8496944" cy="6192688"/>
          </a:xfrm>
          <a:prstGeom prst="roundRect">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2" descr="I:\Allie\SKYCASTS\skycasts_logo_blue.png"/>
          <p:cNvPicPr>
            <a:picLocks noChangeAspect="1" noChangeArrowheads="1"/>
          </p:cNvPicPr>
          <p:nvPr/>
        </p:nvPicPr>
        <p:blipFill>
          <a:blip r:embed="rId2" cstate="print"/>
          <a:srcRect/>
          <a:stretch>
            <a:fillRect/>
          </a:stretch>
        </p:blipFill>
        <p:spPr bwMode="auto">
          <a:xfrm>
            <a:off x="182575" y="5445224"/>
            <a:ext cx="1653121" cy="1373362"/>
          </a:xfrm>
          <a:prstGeom prst="rect">
            <a:avLst/>
          </a:prstGeom>
          <a:noFill/>
        </p:spPr>
      </p:pic>
      <p:sp>
        <p:nvSpPr>
          <p:cNvPr id="10" name="Up Arrow 9"/>
          <p:cNvSpPr/>
          <p:nvPr/>
        </p:nvSpPr>
        <p:spPr>
          <a:xfrm>
            <a:off x="4139952" y="548680"/>
            <a:ext cx="648072" cy="1512168"/>
          </a:xfrm>
          <a:prstGeom prst="upArrow">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down)">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down)">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down)">
                                      <p:cBhvr>
                                        <p:cTn id="2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animBg="1"/>
      <p:bldP spid="10"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Managing Anxiety</a:t>
            </a:r>
            <a:endParaRPr lang="en-GB" dirty="0"/>
          </a:p>
        </p:txBody>
      </p:sp>
      <p:sp>
        <p:nvSpPr>
          <p:cNvPr id="3" name="Content Placeholder 2"/>
          <p:cNvSpPr>
            <a:spLocks noGrp="1"/>
          </p:cNvSpPr>
          <p:nvPr>
            <p:ph idx="1"/>
          </p:nvPr>
        </p:nvSpPr>
        <p:spPr/>
        <p:txBody>
          <a:bodyPr>
            <a:normAutofit/>
          </a:bodyPr>
          <a:lstStyle/>
          <a:p>
            <a:pPr marL="0" lvl="0" indent="0">
              <a:buNone/>
            </a:pPr>
            <a:r>
              <a:rPr lang="en-GB" sz="2200" dirty="0" smtClean="0"/>
              <a:t>Today’s Aims: </a:t>
            </a:r>
          </a:p>
          <a:p>
            <a:pPr lvl="0"/>
            <a:r>
              <a:rPr lang="en-GB" sz="2200" dirty="0" smtClean="0"/>
              <a:t>To explore the feelings of stress, panic and anxiety.</a:t>
            </a:r>
          </a:p>
          <a:p>
            <a:pPr lvl="0"/>
            <a:r>
              <a:rPr lang="en-GB" sz="2200" dirty="0" smtClean="0"/>
              <a:t>To look at the impact of anxiety and understand the physical affects it has on our bodies.</a:t>
            </a:r>
          </a:p>
          <a:p>
            <a:pPr lvl="0"/>
            <a:r>
              <a:rPr lang="en-GB" sz="2200" dirty="0" smtClean="0"/>
              <a:t>To introduce tips for coping with anxiety and share practical ideas that have worked for us. </a:t>
            </a:r>
          </a:p>
          <a:p>
            <a:pPr marL="0" lvl="0" indent="0">
              <a:buNone/>
            </a:pPr>
            <a:endParaRPr lang="en-GB" sz="2200" dirty="0"/>
          </a:p>
          <a:p>
            <a:pPr lvl="0"/>
            <a:r>
              <a:rPr lang="en-GB" sz="2200" dirty="0"/>
              <a:t>To give you a space to let your feelings out – people will take you seriously in the </a:t>
            </a:r>
            <a:r>
              <a:rPr lang="en-GB" sz="2200" dirty="0" err="1"/>
              <a:t>SkyCasts</a:t>
            </a:r>
            <a:r>
              <a:rPr lang="en-GB" sz="2200" dirty="0"/>
              <a:t> session, but you only have to share as much or as little as you like!</a:t>
            </a:r>
          </a:p>
          <a:p>
            <a:endParaRPr lang="en-GB" dirty="0"/>
          </a:p>
        </p:txBody>
      </p:sp>
      <p:sp>
        <p:nvSpPr>
          <p:cNvPr id="4" name="Rounded Rectangle 3"/>
          <p:cNvSpPr/>
          <p:nvPr/>
        </p:nvSpPr>
        <p:spPr>
          <a:xfrm>
            <a:off x="323528" y="332656"/>
            <a:ext cx="8496944" cy="6192688"/>
          </a:xfrm>
          <a:prstGeom prst="roundRect">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Picture 2" descr="I:\Allie\SKYCASTS\skycasts_logo_blue.png"/>
          <p:cNvPicPr>
            <a:picLocks noChangeAspect="1" noChangeArrowheads="1"/>
          </p:cNvPicPr>
          <p:nvPr/>
        </p:nvPicPr>
        <p:blipFill>
          <a:blip r:embed="rId2" cstate="print"/>
          <a:srcRect/>
          <a:stretch>
            <a:fillRect/>
          </a:stretch>
        </p:blipFill>
        <p:spPr bwMode="auto">
          <a:xfrm>
            <a:off x="182575" y="5445224"/>
            <a:ext cx="1653121" cy="1373362"/>
          </a:xfrm>
          <a:prstGeom prst="rect">
            <a:avLst/>
          </a:prstGeom>
          <a:noFill/>
        </p:spPr>
      </p:pic>
    </p:spTree>
    <p:extLst>
      <p:ext uri="{BB962C8B-B14F-4D97-AF65-F5344CB8AC3E}">
        <p14:creationId xmlns:p14="http://schemas.microsoft.com/office/powerpoint/2010/main" val="7306959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55576" y="772406"/>
            <a:ext cx="7992888" cy="5401479"/>
          </a:xfrm>
          <a:prstGeom prst="rect">
            <a:avLst/>
          </a:prstGeom>
        </p:spPr>
        <p:txBody>
          <a:bodyPr wrap="square">
            <a:spAutoFit/>
          </a:bodyPr>
          <a:lstStyle/>
          <a:p>
            <a:pPr lvl="0">
              <a:lnSpc>
                <a:spcPct val="115000"/>
              </a:lnSpc>
              <a:spcAft>
                <a:spcPts val="0"/>
              </a:spcAft>
            </a:pPr>
            <a:r>
              <a:rPr lang="en-GB" sz="2000" dirty="0" smtClean="0">
                <a:latin typeface="Calibri" panose="020F0502020204030204" pitchFamily="34" charset="0"/>
                <a:ea typeface="Calibri" panose="020F0502020204030204" pitchFamily="34" charset="0"/>
                <a:cs typeface="Times New Roman" panose="02020603050405020304" pitchFamily="18" charset="0"/>
              </a:rPr>
              <a:t>1. Firstly</a:t>
            </a:r>
            <a:r>
              <a:rPr lang="en-GB" sz="2000" dirty="0">
                <a:latin typeface="Calibri" panose="020F0502020204030204" pitchFamily="34" charset="0"/>
                <a:ea typeface="Calibri" panose="020F0502020204030204" pitchFamily="34" charset="0"/>
                <a:cs typeface="Times New Roman" panose="02020603050405020304" pitchFamily="18" charset="0"/>
              </a:rPr>
              <a:t>, we agree that everything that is said in the session is confidential and that we won’t discuss it with anyone outside of this session </a:t>
            </a:r>
            <a:endParaRPr lang="en-GB" sz="2000" dirty="0" smtClean="0">
              <a:latin typeface="Calibri" panose="020F0502020204030204" pitchFamily="34" charset="0"/>
              <a:ea typeface="Calibri" panose="020F0502020204030204" pitchFamily="34" charset="0"/>
              <a:cs typeface="Times New Roman" panose="02020603050405020304" pitchFamily="18" charset="0"/>
            </a:endParaRPr>
          </a:p>
          <a:p>
            <a:pPr lvl="0">
              <a:lnSpc>
                <a:spcPct val="115000"/>
              </a:lnSpc>
              <a:spcAft>
                <a:spcPts val="0"/>
              </a:spcAft>
            </a:pPr>
            <a:endParaRPr lang="en-GB" sz="2000" dirty="0" smtClean="0">
              <a:latin typeface="Calibri" panose="020F0502020204030204" pitchFamily="34" charset="0"/>
              <a:ea typeface="Calibri" panose="020F0502020204030204" pitchFamily="34" charset="0"/>
              <a:cs typeface="Times New Roman" panose="02020603050405020304" pitchFamily="18" charset="0"/>
            </a:endParaRPr>
          </a:p>
          <a:p>
            <a:pPr lvl="0">
              <a:lnSpc>
                <a:spcPct val="115000"/>
              </a:lnSpc>
              <a:spcAft>
                <a:spcPts val="0"/>
              </a:spcAft>
            </a:pPr>
            <a:r>
              <a:rPr lang="en-GB" sz="2000" dirty="0" smtClean="0">
                <a:latin typeface="Calibri" panose="020F0502020204030204" pitchFamily="34" charset="0"/>
                <a:ea typeface="Calibri" panose="020F0502020204030204" pitchFamily="34" charset="0"/>
                <a:cs typeface="Times New Roman" panose="02020603050405020304" pitchFamily="18" charset="0"/>
              </a:rPr>
              <a:t>2. We </a:t>
            </a:r>
            <a:r>
              <a:rPr lang="en-GB" sz="2000" dirty="0">
                <a:latin typeface="Calibri" panose="020F0502020204030204" pitchFamily="34" charset="0"/>
                <a:ea typeface="Calibri" panose="020F0502020204030204" pitchFamily="34" charset="0"/>
                <a:cs typeface="Times New Roman" panose="02020603050405020304" pitchFamily="18" charset="0"/>
              </a:rPr>
              <a:t>all agree to listen to each other and give people a supportive space where they can let their feelings out </a:t>
            </a:r>
            <a:endParaRPr lang="en-GB" sz="2000" dirty="0" smtClean="0">
              <a:latin typeface="Calibri" panose="020F0502020204030204" pitchFamily="34" charset="0"/>
              <a:ea typeface="Calibri" panose="020F0502020204030204" pitchFamily="34" charset="0"/>
              <a:cs typeface="Times New Roman" panose="02020603050405020304" pitchFamily="18" charset="0"/>
            </a:endParaRPr>
          </a:p>
          <a:p>
            <a:pPr lvl="0">
              <a:lnSpc>
                <a:spcPct val="115000"/>
              </a:lnSpc>
              <a:spcAft>
                <a:spcPts val="0"/>
              </a:spcAft>
            </a:pPr>
            <a:endParaRPr lang="en-GB" sz="2000" dirty="0">
              <a:latin typeface="Calibri" panose="020F0502020204030204" pitchFamily="34" charset="0"/>
              <a:ea typeface="Calibri" panose="020F0502020204030204" pitchFamily="34" charset="0"/>
              <a:cs typeface="Times New Roman" panose="02020603050405020304" pitchFamily="18" charset="0"/>
            </a:endParaRPr>
          </a:p>
          <a:p>
            <a:pPr lvl="0">
              <a:lnSpc>
                <a:spcPct val="115000"/>
              </a:lnSpc>
              <a:spcAft>
                <a:spcPts val="0"/>
              </a:spcAft>
            </a:pPr>
            <a:r>
              <a:rPr lang="en-GB" sz="2000" dirty="0" smtClean="0">
                <a:latin typeface="Calibri" panose="020F0502020204030204" pitchFamily="34" charset="0"/>
                <a:ea typeface="Calibri" panose="020F0502020204030204" pitchFamily="34" charset="0"/>
                <a:cs typeface="Times New Roman" panose="02020603050405020304" pitchFamily="18" charset="0"/>
              </a:rPr>
              <a:t>3. We </a:t>
            </a:r>
            <a:r>
              <a:rPr lang="en-GB" sz="2000" dirty="0">
                <a:latin typeface="Calibri" panose="020F0502020204030204" pitchFamily="34" charset="0"/>
                <a:ea typeface="Calibri" panose="020F0502020204030204" pitchFamily="34" charset="0"/>
                <a:cs typeface="Times New Roman" panose="02020603050405020304" pitchFamily="18" charset="0"/>
              </a:rPr>
              <a:t>will treat each other with respect, take each other’s views seriously and do our best to try and understand where people are coming from, even if we disagree with something they are saying </a:t>
            </a:r>
            <a:endParaRPr lang="en-GB" sz="2000" dirty="0" smtClean="0">
              <a:latin typeface="Calibri" panose="020F0502020204030204" pitchFamily="34" charset="0"/>
              <a:ea typeface="Calibri" panose="020F0502020204030204" pitchFamily="34" charset="0"/>
              <a:cs typeface="Times New Roman" panose="02020603050405020304" pitchFamily="18" charset="0"/>
            </a:endParaRPr>
          </a:p>
          <a:p>
            <a:pPr lvl="0">
              <a:lnSpc>
                <a:spcPct val="115000"/>
              </a:lnSpc>
              <a:spcAft>
                <a:spcPts val="0"/>
              </a:spcAft>
            </a:pPr>
            <a:endParaRPr lang="en-GB" sz="2000" dirty="0">
              <a:latin typeface="Calibri" panose="020F0502020204030204" pitchFamily="34" charset="0"/>
              <a:ea typeface="Calibri" panose="020F0502020204030204" pitchFamily="34" charset="0"/>
              <a:cs typeface="Times New Roman" panose="02020603050405020304" pitchFamily="18" charset="0"/>
            </a:endParaRPr>
          </a:p>
          <a:p>
            <a:pPr lvl="0">
              <a:lnSpc>
                <a:spcPct val="115000"/>
              </a:lnSpc>
              <a:spcAft>
                <a:spcPts val="0"/>
              </a:spcAft>
            </a:pPr>
            <a:r>
              <a:rPr lang="en-GB" sz="2000" dirty="0" smtClean="0">
                <a:latin typeface="Calibri" panose="020F0502020204030204" pitchFamily="34" charset="0"/>
                <a:ea typeface="Calibri" panose="020F0502020204030204" pitchFamily="34" charset="0"/>
                <a:cs typeface="Times New Roman" panose="02020603050405020304" pitchFamily="18" charset="0"/>
              </a:rPr>
              <a:t>4. We </a:t>
            </a:r>
            <a:r>
              <a:rPr lang="en-GB" sz="2000" dirty="0">
                <a:latin typeface="Calibri" panose="020F0502020204030204" pitchFamily="34" charset="0"/>
                <a:ea typeface="Calibri" panose="020F0502020204030204" pitchFamily="34" charset="0"/>
                <a:cs typeface="Times New Roman" panose="02020603050405020304" pitchFamily="18" charset="0"/>
              </a:rPr>
              <a:t>all agree that we are entitled to share as much or as little as we want – there’s no obligation to say anything during these sessions, but also if you want some time to talk about your situation, that’s </a:t>
            </a:r>
            <a:r>
              <a:rPr lang="en-GB" sz="2000" dirty="0" smtClean="0">
                <a:latin typeface="Calibri" panose="020F0502020204030204" pitchFamily="34" charset="0"/>
                <a:ea typeface="Calibri" panose="020F0502020204030204" pitchFamily="34" charset="0"/>
                <a:cs typeface="Times New Roman" panose="02020603050405020304" pitchFamily="18" charset="0"/>
              </a:rPr>
              <a:t>okay…</a:t>
            </a:r>
          </a:p>
          <a:p>
            <a:pPr lvl="0">
              <a:lnSpc>
                <a:spcPct val="115000"/>
              </a:lnSpc>
              <a:spcAft>
                <a:spcPts val="0"/>
              </a:spcAft>
            </a:pP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p>
            <a:pPr lvl="0">
              <a:lnSpc>
                <a:spcPct val="115000"/>
              </a:lnSpc>
              <a:spcAft>
                <a:spcPts val="0"/>
              </a:spcAft>
            </a:pPr>
            <a:r>
              <a:rPr lang="en-GB" sz="2000" dirty="0" smtClean="0">
                <a:latin typeface="Calibri" panose="020F0502020204030204" pitchFamily="34" charset="0"/>
                <a:ea typeface="Calibri" panose="020F0502020204030204" pitchFamily="34" charset="0"/>
                <a:cs typeface="Times New Roman" panose="02020603050405020304" pitchFamily="18" charset="0"/>
              </a:rPr>
              <a:t>	           </a:t>
            </a:r>
            <a:r>
              <a:rPr lang="en-GB" sz="2000" b="1" dirty="0" smtClean="0">
                <a:latin typeface="Calibri" panose="020F0502020204030204" pitchFamily="34" charset="0"/>
                <a:ea typeface="Calibri" panose="020F0502020204030204" pitchFamily="34" charset="0"/>
                <a:cs typeface="Times New Roman" panose="02020603050405020304" pitchFamily="18" charset="0"/>
              </a:rPr>
              <a:t>KEEPING THINGS PRIVATE AND CONFIDENTIAL</a:t>
            </a:r>
            <a:endParaRPr lang="en-GB" sz="2000" b="1"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 name="Rounded Rectangle 4"/>
          <p:cNvSpPr/>
          <p:nvPr/>
        </p:nvSpPr>
        <p:spPr>
          <a:xfrm>
            <a:off x="323528" y="332656"/>
            <a:ext cx="8496944" cy="6192688"/>
          </a:xfrm>
          <a:prstGeom prst="roundRect">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 name="Picture 2" descr="I:\Allie\SKYCASTS\skycasts_logo_blue.png"/>
          <p:cNvPicPr>
            <a:picLocks noChangeAspect="1" noChangeArrowheads="1"/>
          </p:cNvPicPr>
          <p:nvPr/>
        </p:nvPicPr>
        <p:blipFill>
          <a:blip r:embed="rId2" cstate="print"/>
          <a:srcRect/>
          <a:stretch>
            <a:fillRect/>
          </a:stretch>
        </p:blipFill>
        <p:spPr bwMode="auto">
          <a:xfrm>
            <a:off x="182575" y="5445224"/>
            <a:ext cx="1653121" cy="1373362"/>
          </a:xfrm>
          <a:prstGeom prst="rect">
            <a:avLst/>
          </a:prstGeom>
          <a:noFill/>
        </p:spPr>
      </p:pic>
    </p:spTree>
    <p:extLst>
      <p:ext uri="{BB962C8B-B14F-4D97-AF65-F5344CB8AC3E}">
        <p14:creationId xmlns:p14="http://schemas.microsoft.com/office/powerpoint/2010/main" val="21561390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35874" y="930998"/>
            <a:ext cx="8229600" cy="4525963"/>
          </a:xfrm>
        </p:spPr>
        <p:txBody>
          <a:bodyPr/>
          <a:lstStyle/>
          <a:p>
            <a:pPr marL="0" indent="0" algn="ctr">
              <a:buNone/>
            </a:pPr>
            <a:r>
              <a:rPr lang="en-GB" sz="5600" b="1" dirty="0"/>
              <a:t>Is there a difference between </a:t>
            </a:r>
            <a:endParaRPr lang="en-GB" sz="5600" b="1" dirty="0" smtClean="0"/>
          </a:p>
          <a:p>
            <a:endParaRPr lang="en-GB" dirty="0"/>
          </a:p>
        </p:txBody>
      </p:sp>
      <p:sp>
        <p:nvSpPr>
          <p:cNvPr id="4" name="Rounded Rectangle 3"/>
          <p:cNvSpPr/>
          <p:nvPr/>
        </p:nvSpPr>
        <p:spPr>
          <a:xfrm>
            <a:off x="323528" y="332656"/>
            <a:ext cx="8496944" cy="6192688"/>
          </a:xfrm>
          <a:prstGeom prst="roundRect">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Picture 2" descr="I:\Allie\SKYCASTS\skycasts_logo_blue.png"/>
          <p:cNvPicPr>
            <a:picLocks noChangeAspect="1" noChangeArrowheads="1"/>
          </p:cNvPicPr>
          <p:nvPr/>
        </p:nvPicPr>
        <p:blipFill>
          <a:blip r:embed="rId2" cstate="print"/>
          <a:srcRect/>
          <a:stretch>
            <a:fillRect/>
          </a:stretch>
        </p:blipFill>
        <p:spPr bwMode="auto">
          <a:xfrm>
            <a:off x="182575" y="5445224"/>
            <a:ext cx="1653121" cy="1373362"/>
          </a:xfrm>
          <a:prstGeom prst="rect">
            <a:avLst/>
          </a:prstGeom>
          <a:noFill/>
        </p:spPr>
      </p:pic>
      <p:sp>
        <p:nvSpPr>
          <p:cNvPr id="8" name="Rectangle 7"/>
          <p:cNvSpPr/>
          <p:nvPr/>
        </p:nvSpPr>
        <p:spPr>
          <a:xfrm>
            <a:off x="3077841" y="2967335"/>
            <a:ext cx="2988319" cy="3416320"/>
          </a:xfrm>
          <a:prstGeom prst="rect">
            <a:avLst/>
          </a:prstGeom>
          <a:noFill/>
        </p:spPr>
        <p:txBody>
          <a:bodyPr wrap="none" lIns="91440" tIns="45720" rIns="91440" bIns="45720">
            <a:spAutoFit/>
          </a:bodyPr>
          <a:lstStyle/>
          <a:p>
            <a:pPr algn="ctr"/>
            <a:r>
              <a:rPr lang="en-US" sz="5400" b="1" cap="none" spc="0" dirty="0" smtClean="0">
                <a:ln w="22225">
                  <a:solidFill>
                    <a:schemeClr val="accent2"/>
                  </a:solidFill>
                  <a:prstDash val="solid"/>
                </a:ln>
                <a:solidFill>
                  <a:schemeClr val="accent2">
                    <a:lumMod val="40000"/>
                    <a:lumOff val="60000"/>
                  </a:schemeClr>
                </a:solidFill>
                <a:effectLst/>
              </a:rPr>
              <a:t>STRESS?</a:t>
            </a:r>
          </a:p>
          <a:p>
            <a:pPr algn="ctr"/>
            <a:r>
              <a:rPr lang="en-US" sz="5400" b="1" dirty="0" smtClean="0">
                <a:ln w="22225">
                  <a:solidFill>
                    <a:schemeClr val="accent2"/>
                  </a:solidFill>
                  <a:prstDash val="solid"/>
                </a:ln>
                <a:solidFill>
                  <a:schemeClr val="accent2">
                    <a:lumMod val="40000"/>
                    <a:lumOff val="60000"/>
                  </a:schemeClr>
                </a:solidFill>
              </a:rPr>
              <a:t>PANIC?</a:t>
            </a:r>
          </a:p>
          <a:p>
            <a:pPr algn="ctr"/>
            <a:r>
              <a:rPr lang="en-US" sz="5400" b="1" dirty="0">
                <a:ln w="22225">
                  <a:solidFill>
                    <a:schemeClr val="accent2"/>
                  </a:solidFill>
                  <a:prstDash val="solid"/>
                </a:ln>
                <a:solidFill>
                  <a:schemeClr val="accent2">
                    <a:lumMod val="40000"/>
                    <a:lumOff val="60000"/>
                  </a:schemeClr>
                </a:solidFill>
              </a:rPr>
              <a:t>ANXIETY?</a:t>
            </a:r>
          </a:p>
          <a:p>
            <a:pPr algn="ctr"/>
            <a:endParaRPr lang="en-US" sz="5400" b="1" cap="none" spc="0" dirty="0">
              <a:ln w="22225">
                <a:solidFill>
                  <a:schemeClr val="accent2"/>
                </a:solidFill>
                <a:prstDash val="solid"/>
              </a:ln>
              <a:solidFill>
                <a:schemeClr val="accent2">
                  <a:lumMod val="40000"/>
                  <a:lumOff val="60000"/>
                </a:schemeClr>
              </a:solidFill>
              <a:effectLst/>
            </a:endParaRPr>
          </a:p>
        </p:txBody>
      </p:sp>
    </p:spTree>
    <p:extLst>
      <p:ext uri="{BB962C8B-B14F-4D97-AF65-F5344CB8AC3E}">
        <p14:creationId xmlns:p14="http://schemas.microsoft.com/office/powerpoint/2010/main" val="6255382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ln w="22225">
                  <a:solidFill>
                    <a:schemeClr val="accent2"/>
                  </a:solidFill>
                  <a:prstDash val="solid"/>
                </a:ln>
                <a:solidFill>
                  <a:schemeClr val="accent2">
                    <a:lumMod val="40000"/>
                    <a:lumOff val="60000"/>
                  </a:schemeClr>
                </a:solidFill>
              </a:rPr>
              <a:t>STRESS</a:t>
            </a:r>
            <a:endParaRPr lang="en-GB" dirty="0"/>
          </a:p>
        </p:txBody>
      </p:sp>
      <p:sp>
        <p:nvSpPr>
          <p:cNvPr id="3" name="Content Placeholder 2"/>
          <p:cNvSpPr>
            <a:spLocks noGrp="1"/>
          </p:cNvSpPr>
          <p:nvPr>
            <p:ph idx="1"/>
          </p:nvPr>
        </p:nvSpPr>
        <p:spPr/>
        <p:txBody>
          <a:bodyPr>
            <a:normAutofit/>
          </a:bodyPr>
          <a:lstStyle/>
          <a:p>
            <a:r>
              <a:rPr lang="en-GB" dirty="0"/>
              <a:t>Stress is the feeling of being under too much mental or emotional pressure.</a:t>
            </a:r>
          </a:p>
          <a:p>
            <a:r>
              <a:rPr lang="en-GB" dirty="0" smtClean="0"/>
              <a:t>People </a:t>
            </a:r>
            <a:r>
              <a:rPr lang="en-GB" dirty="0"/>
              <a:t>have different ways of reacting to stress, so a situation that feels stressful to one person may be motivating to someone else.</a:t>
            </a:r>
          </a:p>
          <a:p>
            <a:r>
              <a:rPr lang="en-GB" dirty="0" smtClean="0"/>
              <a:t>Stress </a:t>
            </a:r>
            <a:r>
              <a:rPr lang="en-GB" dirty="0"/>
              <a:t>is not an illness itself, but it can cause serious illness if it isn't addressed.</a:t>
            </a:r>
            <a:endParaRPr lang="en-GB" dirty="0"/>
          </a:p>
        </p:txBody>
      </p:sp>
      <p:sp>
        <p:nvSpPr>
          <p:cNvPr id="4" name="Rounded Rectangle 3"/>
          <p:cNvSpPr/>
          <p:nvPr/>
        </p:nvSpPr>
        <p:spPr>
          <a:xfrm>
            <a:off x="323528" y="332656"/>
            <a:ext cx="8496944" cy="6192688"/>
          </a:xfrm>
          <a:prstGeom prst="roundRect">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Picture 2" descr="I:\Allie\SKYCASTS\skycasts_logo_blue.png"/>
          <p:cNvPicPr>
            <a:picLocks noChangeAspect="1" noChangeArrowheads="1"/>
          </p:cNvPicPr>
          <p:nvPr/>
        </p:nvPicPr>
        <p:blipFill>
          <a:blip r:embed="rId2" cstate="print"/>
          <a:srcRect/>
          <a:stretch>
            <a:fillRect/>
          </a:stretch>
        </p:blipFill>
        <p:spPr bwMode="auto">
          <a:xfrm>
            <a:off x="182575" y="5445224"/>
            <a:ext cx="1653121" cy="1373362"/>
          </a:xfrm>
          <a:prstGeom prst="rect">
            <a:avLst/>
          </a:prstGeom>
          <a:noFill/>
        </p:spPr>
      </p:pic>
    </p:spTree>
    <p:extLst>
      <p:ext uri="{BB962C8B-B14F-4D97-AF65-F5344CB8AC3E}">
        <p14:creationId xmlns:p14="http://schemas.microsoft.com/office/powerpoint/2010/main" val="42947542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ln w="22225">
                  <a:solidFill>
                    <a:schemeClr val="accent2"/>
                  </a:solidFill>
                  <a:prstDash val="solid"/>
                </a:ln>
                <a:solidFill>
                  <a:schemeClr val="accent2">
                    <a:lumMod val="40000"/>
                    <a:lumOff val="60000"/>
                  </a:schemeClr>
                </a:solidFill>
              </a:rPr>
              <a:t>PANIC</a:t>
            </a:r>
            <a:endParaRPr lang="en-GB" dirty="0"/>
          </a:p>
        </p:txBody>
      </p:sp>
      <p:sp>
        <p:nvSpPr>
          <p:cNvPr id="3" name="Content Placeholder 2"/>
          <p:cNvSpPr>
            <a:spLocks noGrp="1"/>
          </p:cNvSpPr>
          <p:nvPr>
            <p:ph idx="1"/>
          </p:nvPr>
        </p:nvSpPr>
        <p:spPr/>
        <p:txBody>
          <a:bodyPr>
            <a:normAutofit/>
          </a:bodyPr>
          <a:lstStyle/>
          <a:p>
            <a:pPr eaLnBrk="0" fontAlgn="base" hangingPunct="0">
              <a:spcBef>
                <a:spcPct val="0"/>
              </a:spcBef>
              <a:spcAft>
                <a:spcPct val="0"/>
              </a:spcAft>
            </a:pPr>
            <a:r>
              <a:rPr lang="en-US" altLang="en-US" dirty="0" smtClean="0">
                <a:solidFill>
                  <a:srgbClr val="333333"/>
                </a:solidFill>
                <a:cs typeface="Arial" panose="020B0604020202020204" pitchFamily="34" charset="0"/>
              </a:rPr>
              <a:t>Panic is a </a:t>
            </a:r>
            <a:r>
              <a:rPr lang="en-US" altLang="en-US" dirty="0">
                <a:solidFill>
                  <a:srgbClr val="333333"/>
                </a:solidFill>
                <a:cs typeface="Arial" panose="020B0604020202020204" pitchFamily="34" charset="0"/>
              </a:rPr>
              <a:t>rush of intense psychological and physical </a:t>
            </a:r>
            <a:r>
              <a:rPr lang="en-US" altLang="en-US" dirty="0" smtClean="0">
                <a:solidFill>
                  <a:srgbClr val="333333"/>
                </a:solidFill>
                <a:cs typeface="Arial" panose="020B0604020202020204" pitchFamily="34" charset="0"/>
              </a:rPr>
              <a:t>symptoms, which can feel frightening.  Panic often happens </a:t>
            </a:r>
            <a:r>
              <a:rPr lang="en-US" altLang="en-US" dirty="0">
                <a:solidFill>
                  <a:srgbClr val="333333"/>
                </a:solidFill>
                <a:cs typeface="Arial" panose="020B0604020202020204" pitchFamily="34" charset="0"/>
              </a:rPr>
              <a:t>suddenly, </a:t>
            </a:r>
            <a:r>
              <a:rPr lang="en-US" altLang="en-US" dirty="0" smtClean="0">
                <a:solidFill>
                  <a:srgbClr val="333333"/>
                </a:solidFill>
                <a:cs typeface="Arial" panose="020B0604020202020204" pitchFamily="34" charset="0"/>
              </a:rPr>
              <a:t>sometimes </a:t>
            </a:r>
            <a:r>
              <a:rPr lang="en-US" altLang="en-US" dirty="0">
                <a:solidFill>
                  <a:srgbClr val="333333"/>
                </a:solidFill>
                <a:cs typeface="Arial" panose="020B0604020202020204" pitchFamily="34" charset="0"/>
              </a:rPr>
              <a:t>for no clear reason.</a:t>
            </a:r>
            <a:endParaRPr lang="en-US" altLang="en-US" dirty="0"/>
          </a:p>
          <a:p>
            <a:pPr eaLnBrk="0" fontAlgn="base" hangingPunct="0">
              <a:spcBef>
                <a:spcPct val="0"/>
              </a:spcBef>
              <a:spcAft>
                <a:spcPct val="0"/>
              </a:spcAft>
            </a:pPr>
            <a:r>
              <a:rPr lang="en-US" altLang="en-US" dirty="0" smtClean="0">
                <a:solidFill>
                  <a:srgbClr val="333333"/>
                </a:solidFill>
                <a:cs typeface="Arial" panose="020B0604020202020204" pitchFamily="34" charset="0"/>
              </a:rPr>
              <a:t>Panic </a:t>
            </a:r>
            <a:r>
              <a:rPr lang="en-US" altLang="en-US" dirty="0">
                <a:solidFill>
                  <a:srgbClr val="333333"/>
                </a:solidFill>
                <a:cs typeface="Arial" panose="020B0604020202020204" pitchFamily="34" charset="0"/>
              </a:rPr>
              <a:t>attacks usually last between five and 20 minutes, and although it may feel as though you are in serious trouble, they aren't dangerous and shouldn't cause any physical </a:t>
            </a:r>
            <a:r>
              <a:rPr lang="en-US" altLang="en-US" dirty="0" smtClean="0">
                <a:solidFill>
                  <a:srgbClr val="333333"/>
                </a:solidFill>
                <a:cs typeface="Arial" panose="020B0604020202020204" pitchFamily="34" charset="0"/>
              </a:rPr>
              <a:t>                    h          harm</a:t>
            </a:r>
            <a:r>
              <a:rPr lang="en-US" altLang="en-US" dirty="0">
                <a:solidFill>
                  <a:srgbClr val="333333"/>
                </a:solidFill>
                <a:cs typeface="Arial" panose="020B0604020202020204" pitchFamily="34" charset="0"/>
              </a:rPr>
              <a:t>. </a:t>
            </a:r>
            <a:endParaRPr lang="en-US" altLang="en-US" dirty="0" smtClean="0">
              <a:solidFill>
                <a:srgbClr val="333333"/>
              </a:solidFill>
              <a:cs typeface="Arial" panose="020B0604020202020204" pitchFamily="34" charset="0"/>
            </a:endParaRPr>
          </a:p>
          <a:p>
            <a:pPr marL="0" lvl="0" indent="0" eaLnBrk="0" fontAlgn="base" hangingPunct="0">
              <a:spcBef>
                <a:spcPct val="0"/>
              </a:spcBef>
              <a:spcAft>
                <a:spcPct val="0"/>
              </a:spcAft>
              <a:buNone/>
            </a:pPr>
            <a:endParaRPr lang="en-US" altLang="en-US" dirty="0">
              <a:solidFill>
                <a:srgbClr val="585858"/>
              </a:solidFill>
              <a:cs typeface="Arial" panose="020B0604020202020204" pitchFamily="34" charset="0"/>
            </a:endParaRPr>
          </a:p>
          <a:p>
            <a:endParaRPr lang="en-GB" dirty="0"/>
          </a:p>
        </p:txBody>
      </p:sp>
      <p:pic>
        <p:nvPicPr>
          <p:cNvPr id="1026" name="Picture 2" descr="http://www.nhs.uk/Conditions/stress-anxiety-depression/PublishingImages/T%20to%20Z/what-is-a-panic-attack_364x200_A9ARCK.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400" y="-17673638"/>
            <a:ext cx="3467100" cy="1905000"/>
          </a:xfrm>
          <a:prstGeom prst="rect">
            <a:avLst/>
          </a:prstGeom>
          <a:noFill/>
          <a:extLst>
            <a:ext uri="{909E8E84-426E-40DD-AFC4-6F175D3DCCD1}">
              <a14:hiddenFill xmlns:a14="http://schemas.microsoft.com/office/drawing/2010/main">
                <a:solidFill>
                  <a:srgbClr val="FFFFFF"/>
                </a:solidFill>
              </a14:hiddenFill>
            </a:ext>
          </a:extLst>
        </p:spPr>
      </p:pic>
      <p:sp>
        <p:nvSpPr>
          <p:cNvPr id="6" name="Rounded Rectangle 5"/>
          <p:cNvSpPr/>
          <p:nvPr/>
        </p:nvSpPr>
        <p:spPr>
          <a:xfrm>
            <a:off x="323528" y="332656"/>
            <a:ext cx="8496944" cy="6192688"/>
          </a:xfrm>
          <a:prstGeom prst="roundRect">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 name="Picture 2" descr="I:\Allie\SKYCASTS\skycasts_logo_blue.png"/>
          <p:cNvPicPr>
            <a:picLocks noChangeAspect="1" noChangeArrowheads="1"/>
          </p:cNvPicPr>
          <p:nvPr/>
        </p:nvPicPr>
        <p:blipFill>
          <a:blip r:embed="rId3" cstate="print"/>
          <a:srcRect/>
          <a:stretch>
            <a:fillRect/>
          </a:stretch>
        </p:blipFill>
        <p:spPr bwMode="auto">
          <a:xfrm>
            <a:off x="105829" y="5439482"/>
            <a:ext cx="1653121" cy="1373362"/>
          </a:xfrm>
          <a:prstGeom prst="rect">
            <a:avLst/>
          </a:prstGeom>
          <a:noFill/>
        </p:spPr>
      </p:pic>
    </p:spTree>
    <p:extLst>
      <p:ext uri="{BB962C8B-B14F-4D97-AF65-F5344CB8AC3E}">
        <p14:creationId xmlns:p14="http://schemas.microsoft.com/office/powerpoint/2010/main" val="37590158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ln w="22225">
                  <a:solidFill>
                    <a:schemeClr val="accent2"/>
                  </a:solidFill>
                  <a:prstDash val="solid"/>
                </a:ln>
                <a:solidFill>
                  <a:schemeClr val="accent2">
                    <a:lumMod val="40000"/>
                    <a:lumOff val="60000"/>
                  </a:schemeClr>
                </a:solidFill>
              </a:rPr>
              <a:t>ANXIETY</a:t>
            </a:r>
            <a:endParaRPr lang="en-GB" dirty="0"/>
          </a:p>
        </p:txBody>
      </p:sp>
      <p:sp>
        <p:nvSpPr>
          <p:cNvPr id="3" name="Content Placeholder 2"/>
          <p:cNvSpPr>
            <a:spLocks noGrp="1"/>
          </p:cNvSpPr>
          <p:nvPr>
            <p:ph idx="1"/>
          </p:nvPr>
        </p:nvSpPr>
        <p:spPr/>
        <p:txBody>
          <a:bodyPr/>
          <a:lstStyle/>
          <a:p>
            <a:r>
              <a:rPr lang="en-GB" dirty="0"/>
              <a:t>Anxiety is a normal emotion that helps us to cope with difficult, challenging or dangerous situations. </a:t>
            </a:r>
            <a:endParaRPr lang="en-GB" dirty="0" smtClean="0"/>
          </a:p>
          <a:p>
            <a:r>
              <a:rPr lang="en-GB" dirty="0" smtClean="0"/>
              <a:t>Anxiety </a:t>
            </a:r>
            <a:r>
              <a:rPr lang="en-GB" dirty="0"/>
              <a:t>is common as there are times when we all feel worried, anxious or uptight but anxiety becomes a problem when it stops you from enjoying a normal </a:t>
            </a:r>
            <a:r>
              <a:rPr lang="en-GB" dirty="0" smtClean="0"/>
              <a:t>life.</a:t>
            </a:r>
            <a:endParaRPr lang="en-GB" dirty="0"/>
          </a:p>
        </p:txBody>
      </p:sp>
      <p:sp>
        <p:nvSpPr>
          <p:cNvPr id="4" name="Rounded Rectangle 3"/>
          <p:cNvSpPr/>
          <p:nvPr/>
        </p:nvSpPr>
        <p:spPr>
          <a:xfrm>
            <a:off x="323528" y="332656"/>
            <a:ext cx="8496944" cy="6192688"/>
          </a:xfrm>
          <a:prstGeom prst="roundRect">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Picture 2" descr="I:\Allie\SKYCASTS\skycasts_logo_blue.png"/>
          <p:cNvPicPr>
            <a:picLocks noChangeAspect="1" noChangeArrowheads="1"/>
          </p:cNvPicPr>
          <p:nvPr/>
        </p:nvPicPr>
        <p:blipFill>
          <a:blip r:embed="rId2" cstate="print"/>
          <a:srcRect/>
          <a:stretch>
            <a:fillRect/>
          </a:stretch>
        </p:blipFill>
        <p:spPr bwMode="auto">
          <a:xfrm>
            <a:off x="182575" y="5445224"/>
            <a:ext cx="1653121" cy="1373362"/>
          </a:xfrm>
          <a:prstGeom prst="rect">
            <a:avLst/>
          </a:prstGeom>
          <a:noFill/>
        </p:spPr>
      </p:pic>
    </p:spTree>
    <p:extLst>
      <p:ext uri="{BB962C8B-B14F-4D97-AF65-F5344CB8AC3E}">
        <p14:creationId xmlns:p14="http://schemas.microsoft.com/office/powerpoint/2010/main" val="73528825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267</TotalTime>
  <Words>369</Words>
  <Application>Microsoft Office PowerPoint</Application>
  <PresentationFormat>On-screen Show (4:3)</PresentationFormat>
  <Paragraphs>31</Paragraphs>
  <Slides>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Times New Roman</vt:lpstr>
      <vt:lpstr>Office Theme</vt:lpstr>
      <vt:lpstr>Welcome!!  Managing Anxiety SkyCast</vt:lpstr>
      <vt:lpstr>PowerPoint Presentation</vt:lpstr>
      <vt:lpstr>PowerPoint Presentation</vt:lpstr>
      <vt:lpstr>Managing Anxiety</vt:lpstr>
      <vt:lpstr>PowerPoint Presentation</vt:lpstr>
      <vt:lpstr>PowerPoint Presentation</vt:lpstr>
      <vt:lpstr>STRESS</vt:lpstr>
      <vt:lpstr>PANIC</vt:lpstr>
      <vt:lpstr>ANXIETY</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dc:title>
  <dc:creator>Allie</dc:creator>
  <cp:lastModifiedBy>Allie Cairnie</cp:lastModifiedBy>
  <cp:revision>19</cp:revision>
  <dcterms:created xsi:type="dcterms:W3CDTF">2015-02-26T13:47:38Z</dcterms:created>
  <dcterms:modified xsi:type="dcterms:W3CDTF">2015-05-06T12:43:16Z</dcterms:modified>
</cp:coreProperties>
</file>